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1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18"/>
  </p:notesMasterIdLst>
  <p:sldIdLst>
    <p:sldId id="257" r:id="rId6"/>
    <p:sldId id="285" r:id="rId7"/>
    <p:sldId id="286" r:id="rId8"/>
    <p:sldId id="274" r:id="rId9"/>
    <p:sldId id="284" r:id="rId10"/>
    <p:sldId id="279" r:id="rId11"/>
    <p:sldId id="258" r:id="rId12"/>
    <p:sldId id="259" r:id="rId13"/>
    <p:sldId id="291" r:id="rId14"/>
    <p:sldId id="287" r:id="rId15"/>
    <p:sldId id="288" r:id="rId16"/>
    <p:sldId id="290" r:id="rId17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3C55B"/>
    <a:srgbClr val="155697"/>
    <a:srgbClr val="0070C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 autoAdjust="0"/>
    <p:restoredTop sz="79223" autoAdjust="0"/>
  </p:normalViewPr>
  <p:slideViewPr>
    <p:cSldViewPr snapToGrid="0" showGuides="1">
      <p:cViewPr varScale="1">
        <p:scale>
          <a:sx n="83" d="100"/>
          <a:sy n="83" d="100"/>
        </p:scale>
        <p:origin x="786" y="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ustomXml" Target="../customXml/item5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30EBF2-BC86-43B3-AC30-EFB54DBA7B55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 smtClean="0">
              <a:solidFill>
                <a:schemeClr val="tx1"/>
              </a:solidFill>
            </a:rPr>
            <a:t>Kommunikation </a:t>
          </a:r>
          <a:r>
            <a:rPr lang="sv-SE" sz="1000" baseline="0" dirty="0">
              <a:solidFill>
                <a:schemeClr val="tx1"/>
              </a:solidFill>
            </a:rPr>
            <a:t>pågår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>
              <a:solidFill>
                <a:schemeClr val="tx1"/>
              </a:solidFill>
            </a:rPr>
            <a:t>Finansiering av centrumet säkras</a:t>
          </a:r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59D50BFC-F3E6-4FAC-9AEC-6DEEFF74DCA7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>
              <a:solidFill>
                <a:schemeClr val="tx1"/>
              </a:solidFill>
            </a:rPr>
            <a:t>Organisation fastställs</a:t>
          </a:r>
        </a:p>
      </dgm:t>
    </dgm:pt>
    <dgm:pt modelId="{98896683-CA8E-483F-AE0F-3790B57A3770}" type="parTrans" cxnId="{240A87AA-4D73-49D8-B1EE-E5064112F117}">
      <dgm:prSet/>
      <dgm:spPr/>
      <dgm:t>
        <a:bodyPr/>
        <a:lstStyle/>
        <a:p>
          <a:endParaRPr lang="sv-SE"/>
        </a:p>
      </dgm:t>
    </dgm:pt>
    <dgm:pt modelId="{26800328-6477-4897-844D-E1C4656D7734}" type="sibTrans" cxnId="{240A87AA-4D73-49D8-B1EE-E5064112F11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 custLinFactNeighborX="114" custLinFactNeighborY="-40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499A13FA-D35E-48E5-9673-69B4448750BB}" type="pres">
      <dgm:prSet presAssocID="{59D50BFC-F3E6-4FAC-9AEC-6DEEFF74DC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EEFD2B1-5483-42ED-9F12-AE9D7139B380}" type="presOf" srcId="{634586CF-6C1D-4B1B-A531-095950EC8B72}" destId="{6412BE28-577A-4497-AAE1-0DC183AA3310}" srcOrd="0" destOrd="0" presId="urn:microsoft.com/office/officeart/2005/8/layout/chevron1"/>
    <dgm:cxn modelId="{240A87AA-4D73-49D8-B1EE-E5064112F117}" srcId="{EB29012F-8F58-4763-A855-9B2E8ECC4992}" destId="{59D50BFC-F3E6-4FAC-9AEC-6DEEFF74DCA7}" srcOrd="2" destOrd="0" parTransId="{98896683-CA8E-483F-AE0F-3790B57A3770}" sibTransId="{26800328-6477-4897-844D-E1C4656D7734}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6BEF5497-204F-42DB-BDF8-73A236930772}" type="presOf" srcId="{59D50BFC-F3E6-4FAC-9AEC-6DEEFF74DCA7}" destId="{499A13FA-D35E-48E5-9673-69B4448750BB}" srcOrd="0" destOrd="0" presId="urn:microsoft.com/office/officeart/2005/8/layout/chevron1"/>
    <dgm:cxn modelId="{E0A3AB04-D12C-474C-A346-FCB7F2F37613}" type="presOf" srcId="{EB29012F-8F58-4763-A855-9B2E8ECC4992}" destId="{489EE7F3-C796-4149-94CB-229B9AB1C605}" srcOrd="0" destOrd="0" presId="urn:microsoft.com/office/officeart/2005/8/layout/chevron1"/>
    <dgm:cxn modelId="{1BF95B98-B6FA-40C1-B509-CF266354F078}" type="presOf" srcId="{1E30EBF2-BC86-43B3-AC30-EFB54DBA7B55}" destId="{DC3E92DD-0A5A-424D-B8A5-6C60444738B6}" srcOrd="0" destOrd="0" presId="urn:microsoft.com/office/officeart/2005/8/layout/chevron1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3BF2AF76-ED82-4C01-9C9D-833A8EF963D1}" type="presParOf" srcId="{489EE7F3-C796-4149-94CB-229B9AB1C605}" destId="{DC3E92DD-0A5A-424D-B8A5-6C60444738B6}" srcOrd="0" destOrd="0" presId="urn:microsoft.com/office/officeart/2005/8/layout/chevron1"/>
    <dgm:cxn modelId="{2C93891D-A841-45EB-AFF5-9665B7122334}" type="presParOf" srcId="{489EE7F3-C796-4149-94CB-229B9AB1C605}" destId="{5E13065D-DD59-409B-8CF8-4A5D0CED912E}" srcOrd="1" destOrd="0" presId="urn:microsoft.com/office/officeart/2005/8/layout/chevron1"/>
    <dgm:cxn modelId="{6442CA92-A8C1-42FC-91FB-3603E8AD5762}" type="presParOf" srcId="{489EE7F3-C796-4149-94CB-229B9AB1C605}" destId="{6412BE28-577A-4497-AAE1-0DC183AA3310}" srcOrd="2" destOrd="0" presId="urn:microsoft.com/office/officeart/2005/8/layout/chevron1"/>
    <dgm:cxn modelId="{3BE02BFE-490F-472E-B8C9-10AD200BF9C3}" type="presParOf" srcId="{489EE7F3-C796-4149-94CB-229B9AB1C605}" destId="{0334364F-9228-4AFB-A68B-AFD8117F6858}" srcOrd="3" destOrd="0" presId="urn:microsoft.com/office/officeart/2005/8/layout/chevron1"/>
    <dgm:cxn modelId="{94997534-D0FE-44B7-85E6-0F34457563D6}" type="presParOf" srcId="{489EE7F3-C796-4149-94CB-229B9AB1C605}" destId="{499A13FA-D35E-48E5-9673-69B4448750BB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3FA8FDF-C5F9-4545-8474-12FAAC0A7F41}">
      <dgm:prSet phldrT="[Text]" custT="1"/>
      <dgm:spPr>
        <a:solidFill>
          <a:srgbClr val="FF0000"/>
        </a:solidFill>
      </dgm:spPr>
      <dgm:t>
        <a:bodyPr/>
        <a:lstStyle/>
        <a:p>
          <a:r>
            <a:rPr lang="sv-SE" sz="1000" dirty="0">
              <a:solidFill>
                <a:schemeClr val="bg1"/>
              </a:solidFill>
            </a:rPr>
            <a:t>Avveckling</a:t>
          </a:r>
          <a:r>
            <a:rPr lang="sv-SE" sz="1000" baseline="0" dirty="0">
              <a:solidFill>
                <a:schemeClr val="bg1"/>
              </a:solidFill>
            </a:rPr>
            <a:t> - rapport februari 2022</a:t>
          </a:r>
          <a:endParaRPr lang="sv-SE" sz="1000" dirty="0">
            <a:solidFill>
              <a:schemeClr val="bg1"/>
            </a:solidFill>
          </a:endParaRPr>
        </a:p>
      </dgm:t>
    </dgm:pt>
    <dgm:pt modelId="{FA0A015D-1D59-4B7F-8954-2029F28E7DC3}" type="parTrans" cxnId="{FE831CCB-C92E-4606-97D9-FF3DB07FEFBF}">
      <dgm:prSet/>
      <dgm:spPr/>
      <dgm:t>
        <a:bodyPr/>
        <a:lstStyle/>
        <a:p>
          <a:endParaRPr lang="sv-SE"/>
        </a:p>
      </dgm:t>
    </dgm:pt>
    <dgm:pt modelId="{6D5D9651-6F8B-470D-B53E-8A17C4BC58EE}" type="sibTrans" cxnId="{FE831CCB-C92E-4606-97D9-FF3DB07FEFBF}">
      <dgm:prSet/>
      <dgm:spPr/>
      <dgm:t>
        <a:bodyPr/>
        <a:lstStyle/>
        <a:p>
          <a:endParaRPr lang="sv-SE"/>
        </a:p>
      </dgm:t>
    </dgm:pt>
    <dgm:pt modelId="{7A84F8F2-C802-44D3-ACCE-E29370BD50AF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dirty="0">
              <a:solidFill>
                <a:schemeClr val="tx1"/>
              </a:solidFill>
            </a:rPr>
            <a:t>Slutrelease</a:t>
          </a:r>
          <a:r>
            <a:rPr lang="sv-SE" sz="1000" baseline="0" dirty="0">
              <a:solidFill>
                <a:schemeClr val="tx1"/>
              </a:solidFill>
            </a:rPr>
            <a:t> av webbplatsen</a:t>
          </a:r>
          <a:endParaRPr lang="sv-SE" sz="1000" dirty="0">
            <a:solidFill>
              <a:schemeClr val="tx1"/>
            </a:solidFill>
          </a:endParaRPr>
        </a:p>
      </dgm:t>
    </dgm:pt>
    <dgm:pt modelId="{D2E0A450-AF90-402F-959B-56FC6AA5A8DB}" type="parTrans" cxnId="{EB2FD06E-45A0-4E21-82F9-22F396D01683}">
      <dgm:prSet/>
      <dgm:spPr/>
      <dgm:t>
        <a:bodyPr/>
        <a:lstStyle/>
        <a:p>
          <a:endParaRPr lang="sv-SE"/>
        </a:p>
      </dgm:t>
    </dgm:pt>
    <dgm:pt modelId="{529D9745-2002-468C-A3D6-5A4A7BAF8807}" type="sibTrans" cxnId="{EB2FD06E-45A0-4E21-82F9-22F396D01683}">
      <dgm:prSet/>
      <dgm:spPr/>
      <dgm:t>
        <a:bodyPr/>
        <a:lstStyle/>
        <a:p>
          <a:endParaRPr lang="sv-SE"/>
        </a:p>
      </dgm:t>
    </dgm:pt>
    <dgm:pt modelId="{FEFA75A8-0088-4E27-A986-25C14D1CAE64}">
      <dgm:prSet phldrT="[Text]" custT="1"/>
      <dgm:spPr>
        <a:xfrm>
          <a:off x="1922294" y="1098006"/>
          <a:ext cx="2133936" cy="853574"/>
        </a:xfr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0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Utredning</a:t>
          </a:r>
          <a:r>
            <a:rPr lang="sv-SE" sz="1000" baseline="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 skolans behov</a:t>
          </a:r>
          <a:endParaRPr lang="sv-SE" sz="10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23421D85-B1F9-412A-B037-8046B54BCB21}" type="parTrans" cxnId="{40EDFE60-8558-4FC7-9153-DFFDE0BBBC97}">
      <dgm:prSet/>
      <dgm:spPr/>
      <dgm:t>
        <a:bodyPr/>
        <a:lstStyle/>
        <a:p>
          <a:endParaRPr lang="sv-SE"/>
        </a:p>
      </dgm:t>
    </dgm:pt>
    <dgm:pt modelId="{1444DAC8-72FB-42E6-A5BC-1B77EDB5A3A6}" type="sibTrans" cxnId="{40EDFE60-8558-4FC7-9153-DFFDE0BBBC9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950BC52C-A973-4E07-8C7B-B8B41077700C}" type="pres">
      <dgm:prSet presAssocID="{7A84F8F2-C802-44D3-ACCE-E29370BD50AF}" presName="parTxOnly" presStyleLbl="node1" presStyleIdx="0" presStyleCnt="3" custLinFactNeighborX="-606" custLinFactNeighborY="2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2F511A7-3851-419B-BCD9-7C5F2B421916}" type="pres">
      <dgm:prSet presAssocID="{529D9745-2002-468C-A3D6-5A4A7BAF8807}" presName="parTxOnlySpace" presStyleCnt="0"/>
      <dgm:spPr/>
    </dgm:pt>
    <dgm:pt modelId="{D13A1CFA-203C-4FE3-80C0-4B5349ECFD92}" type="pres">
      <dgm:prSet presAssocID="{03FA8FDF-C5F9-4545-8474-12FAAC0A7F41}" presName="parTxOnly" presStyleLbl="node1" presStyleIdx="1" presStyleCnt="3" custLinFactNeighborX="114" custLinFactNeighborY="-1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6EE487-3BD2-40B5-BBF7-751F8DD30469}" type="pres">
      <dgm:prSet presAssocID="{6D5D9651-6F8B-470D-B53E-8A17C4BC58EE}" presName="parTxOnlySpace" presStyleCnt="0"/>
      <dgm:spPr/>
    </dgm:pt>
    <dgm:pt modelId="{D92336B6-A40C-4730-A7D6-ED5F26CBCDED}" type="pres">
      <dgm:prSet presAssocID="{FEFA75A8-0088-4E27-A986-25C14D1CAE64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sv-SE"/>
        </a:p>
      </dgm:t>
    </dgm:pt>
  </dgm:ptLst>
  <dgm:cxnLst>
    <dgm:cxn modelId="{C6699D05-6D20-4659-8638-82872DF9A8B8}" type="presOf" srcId="{7A84F8F2-C802-44D3-ACCE-E29370BD50AF}" destId="{950BC52C-A973-4E07-8C7B-B8B41077700C}" srcOrd="0" destOrd="0" presId="urn:microsoft.com/office/officeart/2005/8/layout/chevron1"/>
    <dgm:cxn modelId="{2C956DF0-CAAB-4573-901A-341000C8DA39}" type="presOf" srcId="{EB29012F-8F58-4763-A855-9B2E8ECC4992}" destId="{489EE7F3-C796-4149-94CB-229B9AB1C605}" srcOrd="0" destOrd="0" presId="urn:microsoft.com/office/officeart/2005/8/layout/chevron1"/>
    <dgm:cxn modelId="{FE831CCB-C92E-4606-97D9-FF3DB07FEFBF}" srcId="{EB29012F-8F58-4763-A855-9B2E8ECC4992}" destId="{03FA8FDF-C5F9-4545-8474-12FAAC0A7F41}" srcOrd="1" destOrd="0" parTransId="{FA0A015D-1D59-4B7F-8954-2029F28E7DC3}" sibTransId="{6D5D9651-6F8B-470D-B53E-8A17C4BC58EE}"/>
    <dgm:cxn modelId="{A14ADE8C-BFA8-49E5-AF77-DBD9F500D1D1}" type="presOf" srcId="{FEFA75A8-0088-4E27-A986-25C14D1CAE64}" destId="{D92336B6-A40C-4730-A7D6-ED5F26CBCDED}" srcOrd="0" destOrd="0" presId="urn:microsoft.com/office/officeart/2005/8/layout/chevron1"/>
    <dgm:cxn modelId="{9E99D8AB-C887-4505-9DE7-7AF5913245EB}" type="presOf" srcId="{03FA8FDF-C5F9-4545-8474-12FAAC0A7F41}" destId="{D13A1CFA-203C-4FE3-80C0-4B5349ECFD92}" srcOrd="0" destOrd="0" presId="urn:microsoft.com/office/officeart/2005/8/layout/chevron1"/>
    <dgm:cxn modelId="{EB2FD06E-45A0-4E21-82F9-22F396D01683}" srcId="{EB29012F-8F58-4763-A855-9B2E8ECC4992}" destId="{7A84F8F2-C802-44D3-ACCE-E29370BD50AF}" srcOrd="0" destOrd="0" parTransId="{D2E0A450-AF90-402F-959B-56FC6AA5A8DB}" sibTransId="{529D9745-2002-468C-A3D6-5A4A7BAF8807}"/>
    <dgm:cxn modelId="{40EDFE60-8558-4FC7-9153-DFFDE0BBBC97}" srcId="{EB29012F-8F58-4763-A855-9B2E8ECC4992}" destId="{FEFA75A8-0088-4E27-A986-25C14D1CAE64}" srcOrd="2" destOrd="0" parTransId="{23421D85-B1F9-412A-B037-8046B54BCB21}" sibTransId="{1444DAC8-72FB-42E6-A5BC-1B77EDB5A3A6}"/>
    <dgm:cxn modelId="{5EBD2558-CABE-48B2-8AAF-8711EA21D254}" type="presParOf" srcId="{489EE7F3-C796-4149-94CB-229B9AB1C605}" destId="{950BC52C-A973-4E07-8C7B-B8B41077700C}" srcOrd="0" destOrd="0" presId="urn:microsoft.com/office/officeart/2005/8/layout/chevron1"/>
    <dgm:cxn modelId="{D6B2236B-4DE9-4823-A9CC-5FBBE4D50455}" type="presParOf" srcId="{489EE7F3-C796-4149-94CB-229B9AB1C605}" destId="{82F511A7-3851-419B-BCD9-7C5F2B421916}" srcOrd="1" destOrd="0" presId="urn:microsoft.com/office/officeart/2005/8/layout/chevron1"/>
    <dgm:cxn modelId="{EF5B9564-E8D2-444A-A080-5C03EB0B81CB}" type="presParOf" srcId="{489EE7F3-C796-4149-94CB-229B9AB1C605}" destId="{D13A1CFA-203C-4FE3-80C0-4B5349ECFD92}" srcOrd="2" destOrd="0" presId="urn:microsoft.com/office/officeart/2005/8/layout/chevron1"/>
    <dgm:cxn modelId="{9F6EFA5A-5560-4E52-A013-6AFD5408B2F2}" type="presParOf" srcId="{489EE7F3-C796-4149-94CB-229B9AB1C605}" destId="{366EE487-3BD2-40B5-BBF7-751F8DD30469}" srcOrd="3" destOrd="0" presId="urn:microsoft.com/office/officeart/2005/8/layout/chevron1"/>
    <dgm:cxn modelId="{F7B3C39E-9155-438B-9B12-B875D5182703}" type="presParOf" srcId="{489EE7F3-C796-4149-94CB-229B9AB1C605}" destId="{D92336B6-A40C-4730-A7D6-ED5F26CBCDED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 smtClean="0">
              <a:solidFill>
                <a:schemeClr val="tx1"/>
              </a:solidFill>
            </a:rPr>
            <a:t>Kommunikation </a:t>
          </a:r>
          <a:r>
            <a:rPr lang="sv-SE" sz="1000" kern="1200" baseline="0" dirty="0">
              <a:solidFill>
                <a:schemeClr val="tx1"/>
              </a:solidFill>
            </a:rPr>
            <a:t>pågår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537" y="1063283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>
              <a:solidFill>
                <a:schemeClr val="tx1"/>
              </a:solidFill>
            </a:rPr>
            <a:t>Finansiering av centrumet säkras</a:t>
          </a:r>
        </a:p>
      </dsp:txBody>
      <dsp:txXfrm>
        <a:off x="2349324" y="1063283"/>
        <a:ext cx="1280362" cy="853574"/>
      </dsp:txXfrm>
    </dsp:sp>
    <dsp:sp modelId="{499A13FA-D35E-48E5-9673-69B4448750BB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>
              <a:solidFill>
                <a:schemeClr val="tx1"/>
              </a:solidFill>
            </a:rPr>
            <a:t>Organisation fastställs</a:t>
          </a:r>
        </a:p>
      </dsp:txBody>
      <dsp:txXfrm>
        <a:off x="4269624" y="1098006"/>
        <a:ext cx="1280362" cy="853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BC52C-A973-4E07-8C7B-B8B41077700C}">
      <dsp:nvSpPr>
        <dsp:cNvPr id="0" name=""/>
        <dsp:cNvSpPr/>
      </dsp:nvSpPr>
      <dsp:spPr>
        <a:xfrm>
          <a:off x="458" y="1121155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chemeClr val="tx1"/>
              </a:solidFill>
            </a:rPr>
            <a:t>Slutrelease</a:t>
          </a:r>
          <a:r>
            <a:rPr lang="sv-SE" sz="1000" kern="1200" baseline="0" dirty="0">
              <a:solidFill>
                <a:schemeClr val="tx1"/>
              </a:solidFill>
            </a:rPr>
            <a:t> av webbplatsen</a:t>
          </a:r>
          <a:endParaRPr lang="sv-SE" sz="1000" kern="1200" dirty="0">
            <a:solidFill>
              <a:schemeClr val="tx1"/>
            </a:solidFill>
          </a:endParaRPr>
        </a:p>
      </dsp:txBody>
      <dsp:txXfrm>
        <a:off x="427245" y="1121155"/>
        <a:ext cx="1280362" cy="853574"/>
      </dsp:txXfrm>
    </dsp:sp>
    <dsp:sp modelId="{D13A1CFA-203C-4FE3-80C0-4B5349ECFD92}">
      <dsp:nvSpPr>
        <dsp:cNvPr id="0" name=""/>
        <dsp:cNvSpPr/>
      </dsp:nvSpPr>
      <dsp:spPr>
        <a:xfrm>
          <a:off x="1922537" y="1086432"/>
          <a:ext cx="2133936" cy="8535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chemeClr val="bg1"/>
              </a:solidFill>
            </a:rPr>
            <a:t>Avveckling</a:t>
          </a:r>
          <a:r>
            <a:rPr lang="sv-SE" sz="1000" kern="1200" baseline="0" dirty="0">
              <a:solidFill>
                <a:schemeClr val="bg1"/>
              </a:solidFill>
            </a:rPr>
            <a:t> - rapport februari 2022</a:t>
          </a:r>
          <a:endParaRPr lang="sv-SE" sz="1000" kern="1200" dirty="0">
            <a:solidFill>
              <a:schemeClr val="bg1"/>
            </a:solidFill>
          </a:endParaRPr>
        </a:p>
      </dsp:txBody>
      <dsp:txXfrm>
        <a:off x="2349324" y="1086432"/>
        <a:ext cx="1280362" cy="853574"/>
      </dsp:txXfrm>
    </dsp:sp>
    <dsp:sp modelId="{D92336B6-A40C-4730-A7D6-ED5F26CBCDED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Utredning</a:t>
          </a:r>
          <a:r>
            <a:rPr lang="sv-SE" sz="1000" kern="1200" baseline="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 skolans behov</a:t>
          </a:r>
          <a:endParaRPr lang="sv-SE" sz="10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>
        <a:off x="4269624" y="1098006"/>
        <a:ext cx="1280362" cy="853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rbotten.se/sv/Kultur/Konst--och-kulturverksamhet/Bibliotek-i-Norrbotten/Regionbibliotek-Norrbotten/Projekt/Pagaende-projek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Aktuellt från</a:t>
            </a:r>
            <a:r>
              <a:rPr lang="sv-SE" baseline="0" dirty="0" smtClean="0"/>
              <a:t> förstasidan på Polarbibblo.se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Utvecklingsbudget</a:t>
            </a:r>
            <a:r>
              <a:rPr lang="sv-SE" baseline="0" dirty="0" smtClean="0"/>
              <a:t> IT inom budget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att vi räknade upp kostnaden med ca 25-30 procent, och att vi inte kom igång med en sprint i december.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04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Överskottet</a:t>
            </a:r>
            <a:r>
              <a:rPr lang="sv-SE" baseline="0" dirty="0" smtClean="0"/>
              <a:t> ca </a:t>
            </a:r>
            <a:r>
              <a:rPr lang="sv-SE" baseline="0" dirty="0" smtClean="0"/>
              <a:t>900 </a:t>
            </a:r>
            <a:r>
              <a:rPr lang="sv-SE" baseline="0" dirty="0" smtClean="0"/>
              <a:t>T.kr i lösa pengar. 3,5 tjänster under våren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783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1,5 – 2 miljoner</a:t>
            </a:r>
            <a:r>
              <a:rPr lang="sv-SE" baseline="0" dirty="0" smtClean="0"/>
              <a:t> : KUR 800-1000. BIT 500: Sametinget 50: </a:t>
            </a:r>
            <a:r>
              <a:rPr lang="sv-SE" baseline="0" dirty="0" err="1" smtClean="0"/>
              <a:t>Svfi</a:t>
            </a:r>
            <a:r>
              <a:rPr lang="sv-SE" baseline="0" dirty="0" smtClean="0"/>
              <a:t>: 300 Sparbanken Nord 350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8382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Pil 1. Kommunikation – upphandling av strategisk</a:t>
            </a:r>
            <a:r>
              <a:rPr lang="sv-SE" baseline="0" dirty="0" smtClean="0"/>
              <a:t> kommunikationsbyrå, långsiktigt. Plan insats till hösten. Marknadsföringsinsats i samband med skolstart hösten 2021.</a:t>
            </a:r>
            <a:endParaRPr lang="sv-S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De övriga pilarna är påbörjande. </a:t>
            </a:r>
            <a:br>
              <a:rPr lang="sv-SE" baseline="0" dirty="0" smtClean="0"/>
            </a:br>
            <a:r>
              <a:rPr lang="sv-SE" baseline="0" dirty="0" smtClean="0"/>
              <a:t>Pil 3. Organisation är lite förskjutet. Skulle ha varit överlämnat. Rekrytering av språkarbetare pågår för 2021: redaktörer, skribenter, översättare. Arbetet med förslag till organisation kommer troligen att bli fördröjt ytterligare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Omställningen i Region Norrbotten. Ny plan för överlämning till projektägaren 31 mars 2021, </a:t>
            </a:r>
            <a:r>
              <a:rPr lang="sv-SE" dirty="0" smtClean="0"/>
              <a:t>Se mer</a:t>
            </a:r>
            <a:r>
              <a:rPr lang="sv-SE" baseline="0" dirty="0" smtClean="0"/>
              <a:t> detaljer i projektplanen sidan 19-20. 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7958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Pil 1. En</a:t>
            </a:r>
            <a:r>
              <a:rPr lang="sv-SE" baseline="0" dirty="0" smtClean="0"/>
              <a:t> första deadline är 31 maj. Pil 3, ny jämfört med projektplanen: </a:t>
            </a:r>
            <a:r>
              <a:rPr lang="sv-SE" dirty="0" smtClean="0"/>
              <a:t>Återuppta utredningen</a:t>
            </a:r>
            <a:r>
              <a:rPr lang="sv-SE" baseline="0" dirty="0" smtClean="0"/>
              <a:t> av skolans behov. Troligen ännu längre fram än år 3.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582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1. </a:t>
            </a:r>
            <a:r>
              <a:rPr lang="sv-SE" baseline="0" dirty="0" smtClean="0"/>
              <a:t>Radioinslag på </a:t>
            </a:r>
            <a:r>
              <a:rPr lang="sv-SE" baseline="0" dirty="0" err="1" smtClean="0"/>
              <a:t>Meänraatio</a:t>
            </a:r>
            <a:r>
              <a:rPr lang="sv-SE" baseline="0" dirty="0" smtClean="0"/>
              <a:t> i januari. </a:t>
            </a:r>
            <a:r>
              <a:rPr lang="sv-SE" dirty="0" smtClean="0"/>
              <a:t>Kortfattad version av projektet finns på </a:t>
            </a:r>
            <a:r>
              <a:rPr lang="sv-SE" dirty="0" err="1" smtClean="0"/>
              <a:t>lulesamiska</a:t>
            </a:r>
            <a:r>
              <a:rPr lang="sv-SE" dirty="0" smtClean="0"/>
              <a:t>, inte än på </a:t>
            </a:r>
            <a:r>
              <a:rPr lang="sv-SE" dirty="0" smtClean="0">
                <a:hlinkClick r:id="rId3"/>
              </a:rPr>
              <a:t>Regionbibliotek Norrbottens webbplats</a:t>
            </a:r>
            <a:endParaRPr lang="sv-S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2. Prioriterar översättningar av Var</a:t>
            </a:r>
            <a:r>
              <a:rPr lang="sv-SE" baseline="0" dirty="0" smtClean="0"/>
              <a:t> är Noras pulka?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utbud på de minsta språken/varieteterna. 3. </a:t>
            </a:r>
            <a:r>
              <a:rPr lang="sv-SE" dirty="0" smtClean="0"/>
              <a:t>Förstärkningen av </a:t>
            </a:r>
            <a:r>
              <a:rPr lang="sv-SE" dirty="0" err="1" smtClean="0"/>
              <a:t>Regionbibliotekets</a:t>
            </a:r>
            <a:r>
              <a:rPr lang="sv-SE" dirty="0" smtClean="0"/>
              <a:t> budget med 1, </a:t>
            </a:r>
            <a:r>
              <a:rPr lang="sv-SE" dirty="0" smtClean="0"/>
              <a:t>350 </a:t>
            </a:r>
            <a:r>
              <a:rPr lang="sv-SE" dirty="0" err="1" smtClean="0"/>
              <a:t>milj</a:t>
            </a:r>
            <a:r>
              <a:rPr lang="sv-SE" dirty="0" smtClean="0"/>
              <a:t> underlättar även för projektbudgeten. Äskat BIT-pengar (Central</a:t>
            </a:r>
            <a:r>
              <a:rPr lang="sv-SE" baseline="0" dirty="0" smtClean="0"/>
              <a:t> budget IT) för IT-utvecklingen, tekniskt stöd för språken 500 Tkr, ansökan till Sametinget inlämnat. STR-T söker för meänkieli.. 5. Upphandlar webbyrå och strategisk kommunikationsbyrå för Polarbibblo. Målet är långsiktighet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04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Protopersonas</a:t>
            </a:r>
            <a:r>
              <a:rPr lang="sv-SE" dirty="0" smtClean="0"/>
              <a:t>:</a:t>
            </a:r>
            <a:r>
              <a:rPr lang="sv-SE" baseline="0" dirty="0" smtClean="0"/>
              <a:t> Bygger på erfarenhet av våra användare, användardata och Workshoppar. </a:t>
            </a:r>
            <a:r>
              <a:rPr lang="sv-SE" baseline="0" dirty="0" smtClean="0"/>
              <a:t>Arbetsnamn från övre vänster hörn till nedre höger hörn: </a:t>
            </a:r>
            <a:r>
              <a:rPr lang="sv-SE" dirty="0" smtClean="0"/>
              <a:t>Emma,</a:t>
            </a:r>
            <a:r>
              <a:rPr lang="sv-SE" baseline="0" dirty="0" smtClean="0"/>
              <a:t> Olivia, Kim, Hugo, Samir och Marja.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0900E-8293-E547-8535-35C55CCB8D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330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207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1. Processkarta för Bok- och tidningslotteriet är klar som underlag för kravställning.  Bildsagor ej påbörjat, skjutit något framåt vid WS. </a:t>
            </a:r>
            <a:r>
              <a:rPr lang="sv-SE" baseline="0" dirty="0" err="1" smtClean="0"/>
              <a:t>Prio</a:t>
            </a:r>
            <a:r>
              <a:rPr lang="sv-SE" baseline="0" dirty="0" smtClean="0"/>
              <a:t>: </a:t>
            </a:r>
            <a:r>
              <a:rPr lang="sv-SE" sz="1200" dirty="0" smtClean="0"/>
              <a:t>Lotteriet, lotterivinst och skriva. Buggar,</a:t>
            </a:r>
            <a:r>
              <a:rPr lang="sv-SE" sz="1200" baseline="0" dirty="0" smtClean="0"/>
              <a:t> ex att teckningar tar lång tid att ladda. </a:t>
            </a:r>
            <a:r>
              <a:rPr lang="sv-SE" sz="1200" dirty="0" smtClean="0"/>
              <a:t>2. Kortare utvecklingsperioder om ca 2 veckor.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952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3.</a:t>
            </a:r>
            <a:r>
              <a:rPr lang="sv-SE" baseline="0" dirty="0" smtClean="0"/>
              <a:t> Registeruttag från brottsregistret kommer att tas ut för nya kontrakt/anställningar från 1 mars. Görs i skolan och barnsjukvården </a:t>
            </a:r>
            <a:r>
              <a:rPr lang="sv-SE" baseline="0" smtClean="0"/>
              <a:t>Region Norrbotten.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Förslag till</a:t>
            </a:r>
            <a:r>
              <a:rPr lang="sv-SE" baseline="0" dirty="0" smtClean="0"/>
              <a:t> arbetsgång</a:t>
            </a:r>
            <a:r>
              <a:rPr lang="sv-SE" dirty="0" smtClean="0"/>
              <a:t>: Språkpolicy för 2021 som ska testas under projektåret</a:t>
            </a:r>
          </a:p>
          <a:p>
            <a:r>
              <a:rPr lang="sv-SE" dirty="0" smtClean="0"/>
              <a:t>Revideras och överlämnas till </a:t>
            </a:r>
            <a:r>
              <a:rPr lang="sv-SE" dirty="0" smtClean="0"/>
              <a:t>centrumet</a:t>
            </a:r>
            <a:r>
              <a:rPr lang="sv-SE" baseline="0" dirty="0" smtClean="0"/>
              <a:t> 31 december 2021.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8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9F44AA7-38A3-0C4E-BB34-BA0F1FCE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72" y="1076545"/>
            <a:ext cx="7912178" cy="564136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6DDEFCB1-B006-7A47-B5C8-045B933C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173" y="1833892"/>
            <a:ext cx="6461394" cy="2380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670ED043-4957-AF4C-9F9A-4C71411F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068D838-9C72-C048-8695-D176C56A8AB5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467967A3-E88E-3141-B631-6235B561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="" xmlns:a16="http://schemas.microsoft.com/office/drawing/2014/main" id="{8846C612-0289-8A43-842F-9CCE25AB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8AB7A1A-2A75-1945-A65F-71541A8DF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447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 10 februari 2021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63" y="1506562"/>
            <a:ext cx="5978525" cy="2665363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 - resultat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Lägre kostnader än gentemot budget </a:t>
            </a:r>
          </a:p>
          <a:p>
            <a:r>
              <a:rPr lang="sv-SE" dirty="0" smtClean="0"/>
              <a:t>För:</a:t>
            </a:r>
          </a:p>
          <a:p>
            <a:pPr marL="342900" indent="-342900">
              <a:buFont typeface="+mj-lt"/>
              <a:buAutoNum type="alphaLcParenR"/>
            </a:pPr>
            <a:r>
              <a:rPr lang="sv-SE" dirty="0" smtClean="0"/>
              <a:t>Resor och logi</a:t>
            </a:r>
          </a:p>
          <a:p>
            <a:pPr marL="342900" indent="-342900">
              <a:buFont typeface="+mj-lt"/>
              <a:buAutoNum type="alphaLcParenR"/>
            </a:pPr>
            <a:r>
              <a:rPr lang="sv-SE" dirty="0" smtClean="0"/>
              <a:t>Översättningar</a:t>
            </a:r>
          </a:p>
          <a:p>
            <a:pPr marL="342900" indent="-342900">
              <a:buFont typeface="+mj-lt"/>
              <a:buAutoNum type="alphaLcParenR"/>
            </a:pPr>
            <a:r>
              <a:rPr lang="sv-SE" dirty="0" smtClean="0"/>
              <a:t>Kommunikation</a:t>
            </a:r>
          </a:p>
          <a:p>
            <a:pPr marL="342900" indent="-342900">
              <a:buFont typeface="+mj-lt"/>
              <a:buAutoNum type="alphaLcParenR"/>
            </a:pPr>
            <a:r>
              <a:rPr lang="sv-SE" dirty="0" smtClean="0"/>
              <a:t>Projektmedarbetare</a:t>
            </a:r>
          </a:p>
          <a:p>
            <a:pPr marL="342900" indent="-342900">
              <a:buFont typeface="+mj-lt"/>
              <a:buAutoNum type="alphaLcParenR"/>
            </a:pPr>
            <a:r>
              <a:rPr lang="sv-SE" dirty="0" smtClean="0"/>
              <a:t>Utveckling IT har hållit sig inom budget</a:t>
            </a:r>
          </a:p>
          <a:p>
            <a:r>
              <a:rPr lang="sv-SE" dirty="0" smtClean="0"/>
              <a:t>Överskott förs över till år 3</a:t>
            </a:r>
          </a:p>
        </p:txBody>
      </p:sp>
    </p:spTree>
    <p:extLst>
      <p:ext uri="{BB962C8B-B14F-4D97-AF65-F5344CB8AC3E}">
        <p14:creationId xmlns:p14="http://schemas.microsoft.com/office/powerpoint/2010/main" val="29671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Finansieringsplan 2021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Stabilare grund än år 1 och 2</a:t>
            </a:r>
          </a:p>
          <a:p>
            <a:r>
              <a:rPr lang="sv-SE" dirty="0" smtClean="0"/>
              <a:t>Tillskott Region Norrbotten 1</a:t>
            </a:r>
            <a:r>
              <a:rPr lang="sv-SE" dirty="0"/>
              <a:t> </a:t>
            </a:r>
            <a:r>
              <a:rPr lang="sv-SE" dirty="0" smtClean="0"/>
              <a:t>350 000 kronor till Polarbibblo</a:t>
            </a:r>
          </a:p>
          <a:p>
            <a:r>
              <a:rPr lang="sv-SE" dirty="0" smtClean="0"/>
              <a:t>Regionbibliotek Norrbotten </a:t>
            </a:r>
          </a:p>
          <a:p>
            <a:r>
              <a:rPr lang="sv-SE" dirty="0" smtClean="0"/>
              <a:t>Överskott från år två (2020) 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0746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Finansieringsplan 2021 – söka medel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Ökade kostnader för: IT-utvecklingen, redaktörer (meänkieli och samiska språk), texter och översättningar (meänkieli och samiska språk), kommunikation, resor och logi, Var är Noras pulka? och film</a:t>
            </a:r>
          </a:p>
          <a:p>
            <a:r>
              <a:rPr lang="sv-SE" dirty="0" smtClean="0"/>
              <a:t>Statens </a:t>
            </a:r>
            <a:r>
              <a:rPr lang="sv-SE" dirty="0"/>
              <a:t>kulturråd</a:t>
            </a:r>
          </a:p>
          <a:p>
            <a:r>
              <a:rPr lang="sv-SE" dirty="0"/>
              <a:t>BIT</a:t>
            </a:r>
          </a:p>
          <a:p>
            <a:r>
              <a:rPr lang="sv-SE" dirty="0"/>
              <a:t>Sametinget</a:t>
            </a:r>
          </a:p>
          <a:p>
            <a:r>
              <a:rPr lang="sv-SE" dirty="0"/>
              <a:t>Svenska filminstitutet</a:t>
            </a:r>
          </a:p>
          <a:p>
            <a:r>
              <a:rPr lang="sv-SE" dirty="0"/>
              <a:t>Sparbanken Nord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706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 år 3, aktiviteter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7939618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01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 år 3, aktiviteter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0109744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56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Projektet som helhet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Kommunikation: domineras av aktivitet på Facebook och deltagande i centrala samråd samer och nationella minoriteter.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Var </a:t>
            </a:r>
            <a:r>
              <a:rPr lang="sv-SE" dirty="0"/>
              <a:t>är Noras pulka</a:t>
            </a:r>
            <a:r>
              <a:rPr lang="sv-SE" dirty="0" smtClean="0"/>
              <a:t>? på fler språk 2021-2022.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Arbetet med vidare finansiering av projektets år 3 pågår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Kommit igång med utvecklingsarbetet IT 8 februari.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Arbetet med upphandlingen har påbörjats.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Rekrytering språkarbetare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537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3172" y="247717"/>
            <a:ext cx="7912178" cy="665016"/>
          </a:xfrm>
        </p:spPr>
        <p:txBody>
          <a:bodyPr/>
          <a:lstStyle/>
          <a:p>
            <a:r>
              <a:rPr lang="sv-SE" dirty="0" err="1" smtClean="0"/>
              <a:t>Protopersonas</a:t>
            </a:r>
            <a:endParaRPr lang="sv-SE" dirty="0"/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" y="688380"/>
            <a:ext cx="2204283" cy="2336656"/>
          </a:xfr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91" y="2574099"/>
            <a:ext cx="1810333" cy="24310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094" y="332484"/>
            <a:ext cx="2115681" cy="2241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060" y="2574099"/>
            <a:ext cx="2125403" cy="222936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73" y="297532"/>
            <a:ext cx="2437163" cy="251009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979" y="2336273"/>
            <a:ext cx="2778766" cy="256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Delprojekt Innehåll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81701" cy="4945246"/>
          </a:xfrm>
          <a:prstGeom prst="rect">
            <a:avLst/>
          </a:prstGeom>
        </p:spPr>
      </p:pic>
      <p:sp>
        <p:nvSpPr>
          <p:cNvPr id="17" name="Platshållare för bild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781701" cy="5143500"/>
          </a:xfrm>
        </p:spPr>
      </p:sp>
      <p:sp>
        <p:nvSpPr>
          <p:cNvPr id="18" name="Platshållare för innehåll 17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A</a:t>
            </a:r>
            <a:r>
              <a:rPr lang="sv-SE" dirty="0" smtClean="0"/>
              <a:t>rbetet med att specificera och prioritera i för att </a:t>
            </a:r>
            <a:r>
              <a:rPr lang="sv-SE" dirty="0" err="1" smtClean="0"/>
              <a:t>kravställa</a:t>
            </a:r>
            <a:r>
              <a:rPr lang="sv-SE" dirty="0" smtClean="0"/>
              <a:t> aktiviteterna på meänkieli och samiska har intensifierats. Workshop 15 och 19 januari.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Engagera Språkarbetare, informationsmöte 9 februari.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Var är Noras pulka? planering och dialoger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Fördjupat arbete med Polarbibblos språkpolicy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Uppföljning 2020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Dialoger!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4170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1" r="36111"/>
          <a:stretch>
            <a:fillRect/>
          </a:stretch>
        </p:blipFill>
        <p:spPr>
          <a:xfrm>
            <a:off x="251910" y="347241"/>
            <a:ext cx="2501418" cy="4502553"/>
          </a:xfrm>
        </p:spPr>
      </p:pic>
      <p:sp>
        <p:nvSpPr>
          <p:cNvPr id="3" name="Platshållare för innehåll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Planering och genomförande Workshop för prioriteringar av kravställning.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Genomgång gamla krav, skriva om krav och upprätta en plan för de kommande sprintarna.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Sprintplanering 1. 8 februari. </a:t>
            </a:r>
            <a:endParaRPr lang="sv-SE" sz="1400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Ny person in på Sogeti.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Utredningar.</a:t>
            </a:r>
          </a:p>
        </p:txBody>
      </p:sp>
    </p:spTree>
    <p:extLst>
      <p:ext uri="{BB962C8B-B14F-4D97-AF65-F5344CB8AC3E}">
        <p14:creationId xmlns:p14="http://schemas.microsoft.com/office/powerpoint/2010/main" val="1306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Upphandlingsarbetet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Organisationsskiss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Fortsatt utreder/utrett säkerhet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Rekrytering språkarbetare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Utredning film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Polarbibblos Språkpolicy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Språken på Polarbibblo är jämlika</a:t>
            </a:r>
          </a:p>
          <a:p>
            <a:r>
              <a:rPr lang="sv-SE" dirty="0" smtClean="0"/>
              <a:t>Samlar policyn i ett dokument</a:t>
            </a:r>
          </a:p>
          <a:p>
            <a:r>
              <a:rPr lang="sv-SE" dirty="0" smtClean="0"/>
              <a:t>Separata manualer för varje språk</a:t>
            </a:r>
          </a:p>
          <a:p>
            <a:r>
              <a:rPr lang="sv-SE" dirty="0" smtClean="0"/>
              <a:t>Stöd för redaktörerna/språkarbetarna</a:t>
            </a:r>
          </a:p>
          <a:p>
            <a:r>
              <a:rPr lang="sv-SE" dirty="0"/>
              <a:t>Referensgrupp för dialog</a:t>
            </a:r>
          </a:p>
          <a:p>
            <a:endParaRPr lang="sv-SE" dirty="0" smtClean="0"/>
          </a:p>
          <a:p>
            <a:r>
              <a:rPr lang="sv-SE" dirty="0" smtClean="0"/>
              <a:t>Klar när rekryteringen av språkarbetarna är klar (15 mars)</a:t>
            </a:r>
          </a:p>
        </p:txBody>
      </p:sp>
    </p:spTree>
    <p:extLst>
      <p:ext uri="{BB962C8B-B14F-4D97-AF65-F5344CB8AC3E}">
        <p14:creationId xmlns:p14="http://schemas.microsoft.com/office/powerpoint/2010/main" val="38110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Regine Nordström</NLLModifiedBy>
    <NLLDocumentIDValue xmlns="http://schemas.microsoft.com/sharepoint/v3">PITMT205-1424847462-564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2024-05-05T22:00:00+00:00</NLLThinningTime>
    <NLLPublishDateQuickpart xmlns="http://schemas.microsoft.com/sharepoint/v3">2021-05-06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2021-05-05T22:00:00+00:00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Styrgruppsmöte</TermName>
          <TermId xmlns="http://schemas.microsoft.com/office/infopath/2007/PartnerControls">ce675efa-a5fa-4123-be9d-0038de05e12b</TermId>
        </TermInfo>
      </Terms>
    </NLLMeetingTypeTaxHTField0>
    <NLLMeetingDate xmlns="http://schemas.microsoft.com/sharepoint/v3">2021-02-09T23:00:00+00:00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centrum</TermName>
          <TermId xmlns="http://schemas.microsoft.com/office/infopath/2007/PartnerControls">2e83b57f-e952-4b61-b726-9ebe42455d78</TermId>
        </TermInfo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PITMT205-1424847462-564</_dlc_DocId>
    <_dlc_DocIdUrl xmlns="bfe5ee2f-6261-4ef7-9094-605fbf1c60c0">
      <Url>http://spportal.extvis.local/process/projekt/_layouts/15/DocIdRedir.aspx?ID=PITMT205-1424847462-564</Url>
      <Description>PITMT205-1424847462-564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2024-05-05T22:00:00+00:00</_dlc_ExpireDate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https://samarbeta.nll.se/projekt/utredningavpolarbibblose/_layouts/15/DocIdRedir.aspx?ID=PITMT205-1424847462-564</Url>
      <Description>PITMT205-1424847462-564</Description>
    </VIS_DocumentId>
    <DocumentStatus xmlns="af834ee9-b00b-4978-96cf-ee7e39717281">
      <Url>https://samarbeta.nll.se/projekt/utredningavpolarbibblose/_layouts/15/wrkstat.aspx?List=73f53190-ed45-4948-a3ec-1e903501d1d9&amp;WorkflowInstanceName=8a1b0732-6aa2-40b5-a773-4f4c6d16117c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E9E666-CF4E-489A-A2AF-FA7163498E45}"/>
</file>

<file path=customXml/itemProps2.xml><?xml version="1.0" encoding="utf-8"?>
<ds:datastoreItem xmlns:ds="http://schemas.openxmlformats.org/officeDocument/2006/customXml" ds:itemID="{4E48FBCC-EE89-4782-9C7E-329C2756D659}"/>
</file>

<file path=customXml/itemProps3.xml><?xml version="1.0" encoding="utf-8"?>
<ds:datastoreItem xmlns:ds="http://schemas.openxmlformats.org/officeDocument/2006/customXml" ds:itemID="{BBA634A3-AF93-4A80-B4E1-40DA63A6A775}"/>
</file>

<file path=customXml/itemProps4.xml><?xml version="1.0" encoding="utf-8"?>
<ds:datastoreItem xmlns:ds="http://schemas.openxmlformats.org/officeDocument/2006/customXml" ds:itemID="{13EEB631-19F9-4FF6-B700-AC887A251A13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79717bbc-c6ed-4687-9273-b7f5e58e983f"/>
    <ds:schemaRef ds:uri="http://schemas.microsoft.com/sharepoint/v3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03CC4017-0B85-4096-8A27-096E29A7827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695</Words>
  <Application>Microsoft Office PowerPoint</Application>
  <PresentationFormat>Bildspel på skärmen (16:9)</PresentationFormat>
  <Paragraphs>91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Region Norrbotten_vit</vt:lpstr>
      <vt:lpstr>Statusrapport 10 februari 2021</vt:lpstr>
      <vt:lpstr>Tidplan år 3, aktiviteter</vt:lpstr>
      <vt:lpstr>Tidplan år 3, aktiviteter</vt:lpstr>
      <vt:lpstr>Projektet som helhet</vt:lpstr>
      <vt:lpstr>Protopersonas</vt:lpstr>
      <vt:lpstr>Delprojekt Innehåll</vt:lpstr>
      <vt:lpstr>Delprojekt IT</vt:lpstr>
      <vt:lpstr>Delprojekt organisation</vt:lpstr>
      <vt:lpstr>Polarbibblos Språkpolicy</vt:lpstr>
      <vt:lpstr>Ekonomi - resultat</vt:lpstr>
      <vt:lpstr>Finansieringsplan 2021</vt:lpstr>
      <vt:lpstr>Finansieringsplan 2021 – söka medel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10 februari 2021, statusrapport</dc:title>
  <dc:creator>Regine Nordström</dc:creator>
  <cp:keywords>Polarbibblo; centrum; projekt; Styrgrupp</cp:keywords>
  <cp:lastModifiedBy>Regine Nordström</cp:lastModifiedBy>
  <cp:revision>79</cp:revision>
  <cp:lastPrinted>2015-10-01T11:12:07Z</cp:lastPrinted>
  <dcterms:created xsi:type="dcterms:W3CDTF">2017-03-16T14:21:56Z</dcterms:created>
  <dcterms:modified xsi:type="dcterms:W3CDTF">2021-03-26T08:23:38Z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187;#centrum|2e83b57f-e952-4b61-b726-9ebe42455d78;#128;#projekt|690cd430-95b9-4a3c-bf0f-f4f3aa3c763a;#176;#Styrgrupp|def03c7a-4fe7-4607-be6e-f6740664d295;#140;#Polarbibblo|4fb02f2b-471b-4aec-ade9-075a5efdeb35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>20;#Styrgruppsmöte|ce675efa-a5fa-4123-be9d-0038de05e12b</vt:lpwstr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Polarbibblo.se|87c608d5-dc3c-4ad2-bfb2-86f59404d2ff;#140;#Polarbibblo;#20;#Styrgruppsmöte|ce675efa-a5fa-4123-be9d-0038de05e12b;#87;#Minnesanteckning|408eba2e-2b23-41c8-a11d-87d10e7616d4;#137;#Regionbibliotek Norrbotten|24073eab-1140-485e-aa7b-ac33233302dd;#187;#centrum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96e31f06-4582-492d-bdcd-71cf47c6de05</vt:lpwstr>
  </property>
  <property fmtid="{D5CDD505-2E9C-101B-9397-08002B2CF9AE}" pid="77" name="_CopySource">
    <vt:lpwstr/>
  </property>
  <property fmtid="{D5CDD505-2E9C-101B-9397-08002B2CF9AE}" pid="79" name="_dlc_policyId">
    <vt:lpwstr>0x010100D7963E0E5B7A40E5AEA07389401D709F0045878216D3F54EE2826859E7F8F5B4BC|-297041635</vt:lpwstr>
  </property>
  <property fmtid="{D5CDD505-2E9C-101B-9397-08002B2CF9AE}" pid="80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Order">
    <vt:r8>72500</vt:r8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7" name="NLLDecisionLevelGoverning">
    <vt:lpwstr/>
  </property>
  <property fmtid="{D5CDD505-2E9C-101B-9397-08002B2CF9AE}" pid="88" name="NLLFactOwner">
    <vt:lpwstr/>
  </property>
  <property fmtid="{D5CDD505-2E9C-101B-9397-08002B2CF9AE}" pid="89" name="NLLFactOwnerText">
    <vt:lpwstr/>
  </property>
  <property fmtid="{D5CDD505-2E9C-101B-9397-08002B2CF9AE}" pid="90" name="xd_Signature">
    <vt:bool>false</vt:bool>
  </property>
  <property fmtid="{D5CDD505-2E9C-101B-9397-08002B2CF9AE}" pid="91" name="NLLDecisionLevel">
    <vt:lpwstr/>
  </property>
  <property fmtid="{D5CDD505-2E9C-101B-9397-08002B2CF9AE}" pid="92" name="NLLPTCProcessLeader">
    <vt:lpwstr/>
  </property>
  <property fmtid="{D5CDD505-2E9C-101B-9397-08002B2CF9AE}" pid="94" name="NLLPTCVISEditor">
    <vt:lpwstr/>
  </property>
</Properties>
</file>